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85" r:id="rId3"/>
    <p:sldId id="261" r:id="rId4"/>
    <p:sldId id="290" r:id="rId5"/>
    <p:sldId id="283" r:id="rId6"/>
    <p:sldId id="284" r:id="rId7"/>
    <p:sldId id="291" r:id="rId8"/>
    <p:sldId id="259" r:id="rId9"/>
    <p:sldId id="279" r:id="rId10"/>
    <p:sldId id="280" r:id="rId11"/>
    <p:sldId id="260" r:id="rId12"/>
    <p:sldId id="288" r:id="rId13"/>
    <p:sldId id="275" r:id="rId14"/>
    <p:sldId id="282" r:id="rId15"/>
    <p:sldId id="289" r:id="rId16"/>
    <p:sldId id="281" r:id="rId17"/>
    <p:sldId id="277"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60"/>
  </p:normalViewPr>
  <p:slideViewPr>
    <p:cSldViewPr>
      <p:cViewPr varScale="1">
        <p:scale>
          <a:sx n="68" d="100"/>
          <a:sy n="68" d="100"/>
        </p:scale>
        <p:origin x="-15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S\Anne-Marie\GVRSF\website\judging%20criteri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perspective val="30"/>
    </c:view3D>
    <c:plotArea>
      <c:layout>
        <c:manualLayout>
          <c:layoutTarget val="inner"/>
          <c:xMode val="edge"/>
          <c:yMode val="edge"/>
          <c:x val="0"/>
          <c:y val="2.0240179581357417E-4"/>
          <c:w val="1"/>
          <c:h val="0.99979754873711568"/>
        </c:manualLayout>
      </c:layout>
      <c:pie3DChart>
        <c:varyColors val="1"/>
        <c:ser>
          <c:idx val="0"/>
          <c:order val="0"/>
          <c:explosion val="5"/>
          <c:dPt>
            <c:idx val="0"/>
            <c:explosion val="0"/>
          </c:dPt>
          <c:dLbls>
            <c:dLbl>
              <c:idx val="0"/>
              <c:layout>
                <c:manualLayout>
                  <c:x val="-0.22570748484025735"/>
                  <c:y val="-0.10227646544181992"/>
                </c:manualLayout>
              </c:layout>
              <c:showCatName val="1"/>
              <c:showPercent val="1"/>
            </c:dLbl>
            <c:dLbl>
              <c:idx val="1"/>
              <c:layout>
                <c:manualLayout>
                  <c:x val="0.17772947778079479"/>
                  <c:y val="-0.2448148148148149"/>
                </c:manualLayout>
              </c:layout>
              <c:showCatName val="1"/>
              <c:showPercent val="1"/>
            </c:dLbl>
            <c:dLbl>
              <c:idx val="2"/>
              <c:layout>
                <c:manualLayout>
                  <c:x val="0.13207231423658236"/>
                  <c:y val="6.8999708369787114E-4"/>
                </c:manualLayout>
              </c:layout>
              <c:showCatName val="1"/>
              <c:showPercent val="1"/>
            </c:dLbl>
            <c:dLbl>
              <c:idx val="3"/>
              <c:layout>
                <c:manualLayout>
                  <c:x val="0.11481137618991652"/>
                  <c:y val="6.5934236096594184E-2"/>
                </c:manualLayout>
              </c:layout>
              <c:showCatName val="1"/>
              <c:showPercent val="1"/>
            </c:dLbl>
            <c:txPr>
              <a:bodyPr/>
              <a:lstStyle/>
              <a:p>
                <a:pPr>
                  <a:defRPr b="1"/>
                </a:pPr>
                <a:endParaRPr lang="fr-FR"/>
              </a:p>
            </c:txPr>
            <c:showCatName val="1"/>
            <c:showPercent val="1"/>
            <c:showLeaderLines val="1"/>
          </c:dLbls>
          <c:cat>
            <c:strRef>
              <c:f>Feuil1!$B$1:$B$4</c:f>
              <c:strCache>
                <c:ptCount val="3"/>
                <c:pt idx="0">
                  <c:v>Scientific thought </c:v>
                </c:pt>
                <c:pt idx="1">
                  <c:v>Creativity </c:v>
                </c:pt>
                <c:pt idx="2">
                  <c:v>Communication</c:v>
                </c:pt>
              </c:strCache>
            </c:strRef>
          </c:cat>
          <c:val>
            <c:numRef>
              <c:f>Feuil1!$C$1:$C$4</c:f>
              <c:numCache>
                <c:formatCode>General</c:formatCode>
                <c:ptCount val="4"/>
                <c:pt idx="0">
                  <c:v>50</c:v>
                </c:pt>
                <c:pt idx="1">
                  <c:v>33</c:v>
                </c:pt>
                <c:pt idx="2">
                  <c:v>17</c:v>
                </c:pt>
              </c:numCache>
            </c:numRef>
          </c:val>
        </c:ser>
        <c:dLbls>
          <c:showCatName val="1"/>
          <c:showPercent val="1"/>
        </c:dLbls>
      </c:pie3DChart>
    </c:plotArea>
    <c:plotVisOnly val="1"/>
  </c:chart>
  <c:txPr>
    <a:bodyPr/>
    <a:lstStyle/>
    <a:p>
      <a:pPr>
        <a:defRPr sz="1800"/>
      </a:pPr>
      <a:endParaRPr lang="fr-F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0.17241</cdr:x>
      <cdr:y>0.22222</cdr:y>
    </cdr:from>
    <cdr:to>
      <cdr:x>0.30774</cdr:x>
      <cdr:y>0.39668</cdr:y>
    </cdr:to>
    <cdr:sp macro="" textlink="">
      <cdr:nvSpPr>
        <cdr:cNvPr id="2" name="ZoneTexte 1"/>
        <cdr:cNvSpPr txBox="1"/>
      </cdr:nvSpPr>
      <cdr:spPr>
        <a:xfrm xmlns:a="http://schemas.openxmlformats.org/drawingml/2006/main">
          <a:off x="1905000" y="762000"/>
          <a:ext cx="1495262" cy="598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503D0B-BF2C-48E3-A02E-0D52E8CBFD92}"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503D0B-BF2C-48E3-A02E-0D52E8CBFD9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9503D0B-BF2C-48E3-A02E-0D52E8CBFD92}"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9503D0B-BF2C-48E3-A02E-0D52E8CBFD92}"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503D0B-BF2C-48E3-A02E-0D52E8CBFD92}"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56F85360-9B8F-4304-8EBC-4E109A23181D}" type="datetimeFigureOut">
              <a:rPr lang="fr-FR" smtClean="0"/>
              <a:pPr/>
              <a:t>09/12/2014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503D0B-BF2C-48E3-A02E-0D52E8CBFD92}"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9503D0B-BF2C-48E3-A02E-0D52E8CBFD92}"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9503D0B-BF2C-48E3-A02E-0D52E8CBFD9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9503D0B-BF2C-48E3-A02E-0D52E8CBFD9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9503D0B-BF2C-48E3-A02E-0D52E8CBFD92}"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56F85360-9B8F-4304-8EBC-4E109A23181D}" type="datetimeFigureOut">
              <a:rPr lang="fr-FR" smtClean="0"/>
              <a:pPr/>
              <a:t>09/12/2014</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9503D0B-BF2C-48E3-A02E-0D52E8CBFD92}"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56F85360-9B8F-4304-8EBC-4E109A23181D}" type="datetimeFigureOut">
              <a:rPr lang="fr-FR" smtClean="0"/>
              <a:pPr/>
              <a:t>09/12/2014</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F85360-9B8F-4304-8EBC-4E109A23181D}" type="datetimeFigureOut">
              <a:rPr lang="fr-FR" smtClean="0"/>
              <a:pPr/>
              <a:t>09/12/2014</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9503D0B-BF2C-48E3-A02E-0D52E8CBFD92}"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vrsf.ca/"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cwsf.youthscience.ca/" TargetMode="External"/><Relationship Id="rId4" Type="http://schemas.openxmlformats.org/officeDocument/2006/relationships/hyperlink" Target="http://www.sciencefairs.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5562600"/>
            <a:ext cx="6400800" cy="1066800"/>
          </a:xfrm>
        </p:spPr>
        <p:txBody>
          <a:bodyPr>
            <a:normAutofit/>
          </a:bodyPr>
          <a:lstStyle/>
          <a:p>
            <a:r>
              <a:rPr lang="en-CA" sz="2400" dirty="0" smtClean="0"/>
              <a:t>April 9-11</a:t>
            </a:r>
            <a:r>
              <a:rPr lang="en-CA" sz="2400" baseline="30000" dirty="0" smtClean="0"/>
              <a:t>TH</a:t>
            </a:r>
            <a:r>
              <a:rPr lang="en-CA" sz="2400" dirty="0" smtClean="0"/>
              <a:t>, 2015</a:t>
            </a:r>
            <a:endParaRPr lang="fr-FR" sz="2400" dirty="0"/>
          </a:p>
        </p:txBody>
      </p:sp>
      <p:sp>
        <p:nvSpPr>
          <p:cNvPr id="2" name="Titre 1"/>
          <p:cNvSpPr>
            <a:spLocks noGrp="1"/>
          </p:cNvSpPr>
          <p:nvPr>
            <p:ph type="ctrTitle"/>
          </p:nvPr>
        </p:nvSpPr>
        <p:spPr/>
        <p:txBody>
          <a:bodyPr/>
          <a:lstStyle/>
          <a:p>
            <a:r>
              <a:rPr lang="en-CA" dirty="0" smtClean="0">
                <a:solidFill>
                  <a:srgbClr val="002060"/>
                </a:solidFill>
              </a:rPr>
              <a:t>Greater Vancouver Regional Science Fair</a:t>
            </a:r>
            <a:endParaRPr lang="fr-FR" dirty="0">
              <a:solidFill>
                <a:srgbClr val="002060"/>
              </a:solidFill>
            </a:endParaRPr>
          </a:p>
        </p:txBody>
      </p:sp>
      <p:pic>
        <p:nvPicPr>
          <p:cNvPr id="4" name="Image 3" descr="GVRSF Logo PNG (white).png"/>
          <p:cNvPicPr>
            <a:picLocks noChangeAspect="1"/>
          </p:cNvPicPr>
          <p:nvPr/>
        </p:nvPicPr>
        <p:blipFill>
          <a:blip r:embed="rId2" cstate="print"/>
          <a:stretch>
            <a:fillRect/>
          </a:stretch>
        </p:blipFill>
        <p:spPr>
          <a:xfrm>
            <a:off x="3048000" y="2133600"/>
            <a:ext cx="3048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Types of science projects - Study</a:t>
            </a:r>
            <a:endParaRPr lang="fr-FR" dirty="0"/>
          </a:p>
        </p:txBody>
      </p:sp>
      <p:sp>
        <p:nvSpPr>
          <p:cNvPr id="3" name="Espace réservé du contenu 2"/>
          <p:cNvSpPr>
            <a:spLocks noGrp="1"/>
          </p:cNvSpPr>
          <p:nvPr>
            <p:ph sz="quarter" idx="1"/>
          </p:nvPr>
        </p:nvSpPr>
        <p:spPr>
          <a:xfrm>
            <a:off x="301752" y="1752600"/>
            <a:ext cx="4498848" cy="4572000"/>
          </a:xfrm>
        </p:spPr>
        <p:txBody>
          <a:bodyPr>
            <a:noAutofit/>
          </a:bodyPr>
          <a:lstStyle/>
          <a:p>
            <a:r>
              <a:rPr lang="en-CA" sz="2400" b="1" dirty="0" smtClean="0"/>
              <a:t>Island Invaders</a:t>
            </a:r>
            <a:br>
              <a:rPr lang="en-CA" sz="2400" b="1" dirty="0" smtClean="0"/>
            </a:br>
            <a:r>
              <a:rPr lang="en-CA" sz="2400" dirty="0" smtClean="0"/>
              <a:t/>
            </a:r>
            <a:br>
              <a:rPr lang="en-CA" sz="2400" dirty="0" smtClean="0"/>
            </a:br>
            <a:r>
              <a:rPr lang="en-CA" sz="1800" dirty="0" smtClean="0"/>
              <a:t>This project is a five-year ecological study of a 3.3km² area of Keats Island, BC. Data on populations of approximately 300 species of plant and animal was collected to determine distributions and relative abundance of the species. Using this information, an Invasive Species Management Plan was created to assess the potential impacts of invasive species on the island, and outline ways to reduce their impact.</a:t>
            </a:r>
            <a:endParaRPr lang="fr-FR" sz="1800" dirty="0" smtClean="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1026" name="Picture 2" descr="https://secure.youthscience.ca/virtualcwsf/viewphoto.php?width=200&amp;id=4005"/>
          <p:cNvPicPr>
            <a:picLocks noChangeAspect="1" noChangeArrowheads="1"/>
          </p:cNvPicPr>
          <p:nvPr/>
        </p:nvPicPr>
        <p:blipFill>
          <a:blip r:embed="rId3" cstate="print"/>
          <a:srcRect/>
          <a:stretch>
            <a:fillRect/>
          </a:stretch>
        </p:blipFill>
        <p:spPr bwMode="auto">
          <a:xfrm>
            <a:off x="5562600" y="1790700"/>
            <a:ext cx="2590800" cy="3886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Judging criteria</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graphicFrame>
        <p:nvGraphicFramePr>
          <p:cNvPr id="5" name="Graphique 4"/>
          <p:cNvGraphicFramePr/>
          <p:nvPr/>
        </p:nvGraphicFramePr>
        <p:xfrm>
          <a:off x="-990600" y="2209800"/>
          <a:ext cx="110490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76200" y="1752600"/>
            <a:ext cx="2743200" cy="1200329"/>
          </a:xfrm>
          <a:prstGeom prst="rect">
            <a:avLst/>
          </a:prstGeom>
          <a:noFill/>
        </p:spPr>
        <p:txBody>
          <a:bodyPr wrap="square" rtlCol="0">
            <a:spAutoFit/>
          </a:bodyPr>
          <a:lstStyle/>
          <a:p>
            <a:r>
              <a:rPr lang="en-CA" dirty="0" smtClean="0"/>
              <a:t>- visual display</a:t>
            </a:r>
            <a:endParaRPr lang="en-CA" dirty="0"/>
          </a:p>
          <a:p>
            <a:r>
              <a:rPr lang="en-CA" dirty="0" smtClean="0"/>
              <a:t>- oral presentation</a:t>
            </a:r>
          </a:p>
          <a:p>
            <a:r>
              <a:rPr lang="en-CA" dirty="0" smtClean="0"/>
              <a:t>- background research</a:t>
            </a:r>
          </a:p>
          <a:p>
            <a:r>
              <a:rPr lang="en-CA" dirty="0" smtClean="0"/>
              <a:t>- logbook</a:t>
            </a:r>
            <a:endParaRPr lang="fr-FR" dirty="0"/>
          </a:p>
        </p:txBody>
      </p:sp>
      <p:sp>
        <p:nvSpPr>
          <p:cNvPr id="8" name="Accolade fermante 7"/>
          <p:cNvSpPr/>
          <p:nvPr/>
        </p:nvSpPr>
        <p:spPr>
          <a:xfrm>
            <a:off x="2362200" y="1828800"/>
            <a:ext cx="3048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Judging process and awards</a:t>
            </a:r>
            <a:endParaRPr lang="fr-FR" dirty="0"/>
          </a:p>
        </p:txBody>
      </p:sp>
      <p:sp>
        <p:nvSpPr>
          <p:cNvPr id="3" name="Espace réservé du contenu 2"/>
          <p:cNvSpPr>
            <a:spLocks noGrp="1"/>
          </p:cNvSpPr>
          <p:nvPr>
            <p:ph sz="quarter" idx="1"/>
          </p:nvPr>
        </p:nvSpPr>
        <p:spPr>
          <a:xfrm>
            <a:off x="301752" y="1828800"/>
            <a:ext cx="8503920" cy="4572000"/>
          </a:xfrm>
        </p:spPr>
        <p:txBody>
          <a:bodyPr>
            <a:normAutofit fontScale="70000" lnSpcReduction="20000"/>
          </a:bodyPr>
          <a:lstStyle/>
          <a:p>
            <a:r>
              <a:rPr lang="en-US" b="1" dirty="0" smtClean="0"/>
              <a:t>Scientific thought (50%): </a:t>
            </a:r>
            <a:r>
              <a:rPr lang="en-US" dirty="0" smtClean="0"/>
              <a:t>The judges will evaluate the scientific thought in the design, the procedures and the analysis of the experiments, data and/or innovation. New, original experimental research will get marked on a higher level than projects that duplicate existing technology.</a:t>
            </a:r>
            <a:r>
              <a:rPr lang="en-US" b="1" dirty="0" smtClean="0"/>
              <a:t>  </a:t>
            </a:r>
            <a:br>
              <a:rPr lang="en-US" b="1" dirty="0" smtClean="0"/>
            </a:br>
            <a:endParaRPr lang="fr-FR" dirty="0" smtClean="0"/>
          </a:p>
          <a:p>
            <a:r>
              <a:rPr lang="en-US" b="1" dirty="0" smtClean="0"/>
              <a:t>Creativity (33%): </a:t>
            </a:r>
            <a:r>
              <a:rPr lang="en-US" dirty="0" smtClean="0"/>
              <a:t>The judges will evaluate if the project shows a novel approach and use creativity in its design. Did the student think outside of the box to answer their research question or develop a new prototype, or did limited imagination was put in the project?</a:t>
            </a:r>
            <a:r>
              <a:rPr lang="en-US" b="1" dirty="0" smtClean="0"/>
              <a:t>  </a:t>
            </a:r>
            <a:br>
              <a:rPr lang="en-US" b="1" dirty="0" smtClean="0"/>
            </a:br>
            <a:endParaRPr lang="fr-FR" dirty="0" smtClean="0"/>
          </a:p>
          <a:p>
            <a:r>
              <a:rPr lang="en-US" b="1" dirty="0" smtClean="0"/>
              <a:t>Communication (17%): </a:t>
            </a:r>
            <a:r>
              <a:rPr lang="en-US" dirty="0" smtClean="0"/>
              <a:t>Communication is evaluated based on four components: the visual display, the oral presentation, the project report with background research and the logbook.  It is important to note that the project report is not mandatory at the regional level (like at the GVRSF).  The display, report and logbook should be logical, self-explanatory, complete, and reflect the student’s scientific skill.  The oral presentation will be evaluated based on the student’s enthusiasm, ability to effectively communicate findings and answer questions.  </a:t>
            </a:r>
            <a:endParaRPr lang="fr-FR" dirty="0" smtClean="0"/>
          </a:p>
          <a:p>
            <a:pPr lvl="1"/>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MS\Anne-Marie\GVRSF\gvrsf2014\Senior Divisional\Senior Silver\09-GVRSF-2014-Sr-Silver-M 124 D-DSC_0189.jpg"/>
          <p:cNvPicPr>
            <a:picLocks noChangeAspect="1" noChangeArrowheads="1"/>
          </p:cNvPicPr>
          <p:nvPr/>
        </p:nvPicPr>
        <p:blipFill>
          <a:blip r:embed="rId2" cstate="print"/>
          <a:srcRect l="18750" r="22917"/>
          <a:stretch>
            <a:fillRect/>
          </a:stretch>
        </p:blipFill>
        <p:spPr bwMode="auto">
          <a:xfrm>
            <a:off x="6248400" y="3561153"/>
            <a:ext cx="2895600" cy="3296847"/>
          </a:xfrm>
          <a:prstGeom prst="rect">
            <a:avLst/>
          </a:prstGeom>
          <a:ln>
            <a:noFill/>
          </a:ln>
          <a:effectLst>
            <a:softEdge rad="112500"/>
          </a:effectLst>
        </p:spPr>
      </p:pic>
      <p:sp>
        <p:nvSpPr>
          <p:cNvPr id="2" name="Titre 1"/>
          <p:cNvSpPr>
            <a:spLocks noGrp="1"/>
          </p:cNvSpPr>
          <p:nvPr>
            <p:ph type="title"/>
          </p:nvPr>
        </p:nvSpPr>
        <p:spPr/>
        <p:txBody>
          <a:bodyPr/>
          <a:lstStyle/>
          <a:p>
            <a:r>
              <a:rPr lang="en-CA" dirty="0" smtClean="0"/>
              <a:t>Judging process and awards</a:t>
            </a:r>
            <a:endParaRPr lang="fr-FR" dirty="0"/>
          </a:p>
        </p:txBody>
      </p:sp>
      <p:sp>
        <p:nvSpPr>
          <p:cNvPr id="3" name="Espace réservé du contenu 2"/>
          <p:cNvSpPr>
            <a:spLocks noGrp="1"/>
          </p:cNvSpPr>
          <p:nvPr>
            <p:ph sz="quarter" idx="1"/>
          </p:nvPr>
        </p:nvSpPr>
        <p:spPr>
          <a:xfrm>
            <a:off x="301752" y="1828800"/>
            <a:ext cx="8503920" cy="4572000"/>
          </a:xfrm>
        </p:spPr>
        <p:txBody>
          <a:bodyPr>
            <a:normAutofit/>
          </a:bodyPr>
          <a:lstStyle/>
          <a:p>
            <a:r>
              <a:rPr lang="en-US" dirty="0" smtClean="0"/>
              <a:t>Divisional awards (gold, silver, and bronze) and </a:t>
            </a:r>
            <a:r>
              <a:rPr lang="en-US" dirty="0" err="1" smtClean="0"/>
              <a:t>Honourable</a:t>
            </a:r>
            <a:r>
              <a:rPr lang="en-US" dirty="0" smtClean="0"/>
              <a:t> mentions. </a:t>
            </a:r>
          </a:p>
          <a:p>
            <a:pPr lvl="1"/>
            <a:r>
              <a:rPr lang="en-US" dirty="0" smtClean="0"/>
              <a:t>Medals are given out based on a students’ overall ranking within their age group (junior, intermediate, or senior)</a:t>
            </a:r>
          </a:p>
          <a:p>
            <a:pPr lvl="1"/>
            <a:r>
              <a:rPr lang="en-US" dirty="0" smtClean="0"/>
              <a:t>Top-ranking projects will be selected to </a:t>
            </a:r>
            <a:r>
              <a:rPr lang="en-US" dirty="0" smtClean="0"/>
              <a:t/>
            </a:r>
            <a:br>
              <a:rPr lang="en-US" dirty="0" smtClean="0"/>
            </a:br>
            <a:r>
              <a:rPr lang="en-US" dirty="0" smtClean="0"/>
              <a:t>attend </a:t>
            </a:r>
            <a:r>
              <a:rPr lang="en-US" dirty="0" smtClean="0"/>
              <a:t>the Canada-Wide Science Fair in May.</a:t>
            </a:r>
          </a:p>
          <a:p>
            <a:pPr lvl="1"/>
            <a:endParaRPr lang="en-US" dirty="0" smtClean="0"/>
          </a:p>
          <a:p>
            <a:r>
              <a:rPr lang="en-US" dirty="0" smtClean="0"/>
              <a:t>Special awards</a:t>
            </a:r>
          </a:p>
          <a:p>
            <a:pPr lvl="1"/>
            <a:r>
              <a:rPr lang="en-US" dirty="0" smtClean="0"/>
              <a:t>Students can self-nominate for certain </a:t>
            </a:r>
            <a:r>
              <a:rPr lang="en-US" dirty="0" smtClean="0"/>
              <a:t/>
            </a:r>
            <a:br>
              <a:rPr lang="en-US" dirty="0" smtClean="0"/>
            </a:br>
            <a:r>
              <a:rPr lang="en-US" dirty="0" smtClean="0"/>
              <a:t>special </a:t>
            </a:r>
            <a:r>
              <a:rPr lang="en-US" dirty="0" smtClean="0"/>
              <a:t>awards when they register. </a:t>
            </a:r>
          </a:p>
          <a:p>
            <a:pPr lvl="1"/>
            <a:endParaRPr lang="fr-FR" dirty="0"/>
          </a:p>
        </p:txBody>
      </p:sp>
      <p:pic>
        <p:nvPicPr>
          <p:cNvPr id="4" name="Image 3" descr="GVRSF Logo PNG (white).png"/>
          <p:cNvPicPr>
            <a:picLocks noChangeAspect="1"/>
          </p:cNvPicPr>
          <p:nvPr/>
        </p:nvPicPr>
        <p:blipFill>
          <a:blip r:embed="rId3" cstate="print"/>
          <a:stretch>
            <a:fillRect/>
          </a:stretch>
        </p:blipFill>
        <p:spPr>
          <a:xfrm>
            <a:off x="4191000" y="990600"/>
            <a:ext cx="762000" cy="76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Tips : how to get started?</a:t>
            </a:r>
            <a:endParaRPr lang="fr-FR" dirty="0"/>
          </a:p>
        </p:txBody>
      </p:sp>
      <p:sp>
        <p:nvSpPr>
          <p:cNvPr id="3" name="Espace réservé du contenu 2"/>
          <p:cNvSpPr>
            <a:spLocks noGrp="1"/>
          </p:cNvSpPr>
          <p:nvPr>
            <p:ph sz="quarter" idx="1"/>
          </p:nvPr>
        </p:nvSpPr>
        <p:spPr>
          <a:xfrm>
            <a:off x="301752" y="1828800"/>
            <a:ext cx="8503920" cy="4572000"/>
          </a:xfrm>
        </p:spPr>
        <p:txBody>
          <a:bodyPr>
            <a:normAutofit fontScale="92500" lnSpcReduction="10000"/>
          </a:bodyPr>
          <a:lstStyle/>
          <a:p>
            <a:r>
              <a:rPr lang="en-US" dirty="0" smtClean="0"/>
              <a:t>What are YOU curious about?</a:t>
            </a:r>
            <a:br>
              <a:rPr lang="en-US" dirty="0" smtClean="0"/>
            </a:br>
            <a:endParaRPr lang="en-US" dirty="0" smtClean="0"/>
          </a:p>
          <a:p>
            <a:r>
              <a:rPr lang="en-US" dirty="0" smtClean="0"/>
              <a:t>Look around you – which problematic could benefit from the results of your project?</a:t>
            </a:r>
            <a:br>
              <a:rPr lang="en-US" dirty="0" smtClean="0"/>
            </a:br>
            <a:endParaRPr lang="en-US" dirty="0" smtClean="0"/>
          </a:p>
          <a:p>
            <a:r>
              <a:rPr lang="en-US" dirty="0" smtClean="0"/>
              <a:t>Search further than Wikipedia!</a:t>
            </a:r>
            <a:br>
              <a:rPr lang="en-US" dirty="0" smtClean="0"/>
            </a:br>
            <a:endParaRPr lang="en-US" dirty="0" smtClean="0"/>
          </a:p>
          <a:p>
            <a:r>
              <a:rPr lang="en-US" dirty="0" smtClean="0"/>
              <a:t>Mentorship</a:t>
            </a:r>
          </a:p>
          <a:p>
            <a:pPr lvl="1"/>
            <a:r>
              <a:rPr lang="en-US" dirty="0" smtClean="0"/>
              <a:t>Science Fair Alumni Mentorship Program (SFF BC)</a:t>
            </a:r>
          </a:p>
          <a:p>
            <a:pPr lvl="1"/>
            <a:r>
              <a:rPr lang="en-US" dirty="0" smtClean="0"/>
              <a:t>Teachers, university professors, etc.</a:t>
            </a:r>
            <a:br>
              <a:rPr lang="en-US" dirty="0" smtClean="0"/>
            </a:br>
            <a:endParaRPr lang="en-US" dirty="0" smtClean="0"/>
          </a:p>
          <a:p>
            <a:r>
              <a:rPr lang="en-US" dirty="0" smtClean="0"/>
              <a:t>Avoid last minute…</a:t>
            </a:r>
          </a:p>
          <a:p>
            <a:endParaRPr lang="en-US" dirty="0" smtClean="0"/>
          </a:p>
          <a:p>
            <a:pPr lvl="1"/>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Want to live the science fair experience?</a:t>
            </a:r>
            <a:endParaRPr lang="fr-FR" dirty="0"/>
          </a:p>
        </p:txBody>
      </p:sp>
      <p:sp>
        <p:nvSpPr>
          <p:cNvPr id="3" name="Espace réservé du contenu 2"/>
          <p:cNvSpPr>
            <a:spLocks noGrp="1"/>
          </p:cNvSpPr>
          <p:nvPr>
            <p:ph sz="quarter" idx="1"/>
          </p:nvPr>
        </p:nvSpPr>
        <p:spPr>
          <a:xfrm>
            <a:off x="301752" y="1828800"/>
            <a:ext cx="8503920" cy="4572000"/>
          </a:xfrm>
        </p:spPr>
        <p:txBody>
          <a:bodyPr>
            <a:normAutofit/>
          </a:bodyPr>
          <a:lstStyle/>
          <a:p>
            <a:r>
              <a:rPr lang="en-US" dirty="0" smtClean="0"/>
              <a:t>Read our </a:t>
            </a:r>
            <a:r>
              <a:rPr lang="en-US" b="1" dirty="0" smtClean="0"/>
              <a:t>2015 Information Booklet </a:t>
            </a:r>
            <a:r>
              <a:rPr lang="en-US" dirty="0" smtClean="0"/>
              <a:t>available on our website</a:t>
            </a:r>
            <a:br>
              <a:rPr lang="en-US" dirty="0" smtClean="0"/>
            </a:br>
            <a:endParaRPr lang="en-US" dirty="0" smtClean="0"/>
          </a:p>
          <a:p>
            <a:r>
              <a:rPr lang="en-US" dirty="0" smtClean="0"/>
              <a:t>Contact us for projects using human participants or animals subjects (follow our </a:t>
            </a:r>
            <a:r>
              <a:rPr lang="en-US" b="1" dirty="0" smtClean="0"/>
              <a:t>ethics guidelines</a:t>
            </a:r>
            <a:r>
              <a:rPr lang="en-US" dirty="0" smtClean="0"/>
              <a:t>)</a:t>
            </a:r>
          </a:p>
          <a:p>
            <a:endParaRPr lang="en-US" dirty="0" smtClean="0"/>
          </a:p>
          <a:p>
            <a:r>
              <a:rPr lang="en-US" b="1" dirty="0" smtClean="0"/>
              <a:t>Register before March 10</a:t>
            </a:r>
            <a:r>
              <a:rPr lang="en-US" b="1" baseline="30000" dirty="0" smtClean="0"/>
              <a:t>th</a:t>
            </a:r>
            <a:r>
              <a:rPr lang="en-US" b="1" dirty="0" smtClean="0"/>
              <a:t>, 2015! </a:t>
            </a:r>
            <a:endParaRPr lang="en-US" b="1" dirty="0" smtClean="0"/>
          </a:p>
          <a:p>
            <a:endParaRPr lang="en-US" dirty="0" smtClean="0"/>
          </a:p>
          <a:p>
            <a:pPr lvl="1"/>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04800" y="228600"/>
            <a:ext cx="8537448" cy="4572000"/>
          </a:xfrm>
        </p:spPr>
        <p:txBody>
          <a:bodyPr>
            <a:noAutofit/>
          </a:bodyPr>
          <a:lstStyle/>
          <a:p>
            <a:pPr algn="ctr">
              <a:buNone/>
            </a:pPr>
            <a:r>
              <a:rPr lang="en-CA" sz="2800" dirty="0" smtClean="0"/>
              <a:t>It’s not what you win – </a:t>
            </a:r>
            <a:r>
              <a:rPr lang="fr-FR" sz="2800" b="1" dirty="0" err="1" smtClean="0"/>
              <a:t>it’s</a:t>
            </a:r>
            <a:r>
              <a:rPr lang="fr-FR" sz="2800" b="1" dirty="0" smtClean="0"/>
              <a:t> </a:t>
            </a:r>
            <a:r>
              <a:rPr lang="fr-FR" sz="2800" b="1" dirty="0" err="1" smtClean="0"/>
              <a:t>what</a:t>
            </a:r>
            <a:r>
              <a:rPr lang="fr-FR" sz="2800" b="1" dirty="0" smtClean="0"/>
              <a:t> </a:t>
            </a:r>
            <a:r>
              <a:rPr lang="fr-FR" sz="2800" b="1" dirty="0" err="1" smtClean="0"/>
              <a:t>you</a:t>
            </a:r>
            <a:r>
              <a:rPr lang="fr-FR" sz="2800" b="1" dirty="0" smtClean="0"/>
              <a:t> </a:t>
            </a:r>
            <a:r>
              <a:rPr lang="fr-FR" sz="2800" b="1" dirty="0" err="1" smtClean="0"/>
              <a:t>become</a:t>
            </a:r>
            <a:r>
              <a:rPr lang="fr-FR" sz="2800" b="1" dirty="0" smtClean="0"/>
              <a:t>. </a:t>
            </a:r>
            <a:endParaRPr lang="en-CA" sz="2800" b="1" dirty="0" smtClean="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7" name="Image 6" descr="LRE-5265.jpg"/>
          <p:cNvPicPr>
            <a:picLocks noChangeAspect="1"/>
          </p:cNvPicPr>
          <p:nvPr/>
        </p:nvPicPr>
        <p:blipFill>
          <a:blip r:embed="rId3" cstate="print"/>
          <a:srcRect t="3750"/>
          <a:stretch>
            <a:fillRect/>
          </a:stretch>
        </p:blipFill>
        <p:spPr>
          <a:xfrm>
            <a:off x="0" y="990600"/>
            <a:ext cx="9144000" cy="5867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85800" y="53340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300" b="0" i="0" u="none" strike="noStrike" kern="1200" cap="none" spc="0" normalizeH="0" baseline="0" noProof="0" dirty="0" smtClean="0">
                <a:ln>
                  <a:noFill/>
                </a:ln>
                <a:solidFill>
                  <a:srgbClr val="002060"/>
                </a:solidFill>
                <a:effectLst/>
                <a:uLnTx/>
                <a:uFillTx/>
                <a:latin typeface="+mj-lt"/>
                <a:ea typeface="+mj-ea"/>
                <a:cs typeface="+mj-cs"/>
              </a:rPr>
              <a:t>Greater Vancouver Regional Science Fair </a:t>
            </a:r>
            <a:r>
              <a:rPr kumimoji="0" lang="en-CA" sz="3300" b="0" i="0" u="none" strike="noStrike" kern="1200" cap="none" spc="0" normalizeH="0" baseline="0" noProof="0" dirty="0" smtClean="0">
                <a:ln>
                  <a:noFill/>
                </a:ln>
                <a:solidFill>
                  <a:srgbClr val="002060"/>
                </a:solidFill>
                <a:effectLst/>
                <a:uLnTx/>
                <a:uFillTx/>
                <a:latin typeface="+mj-lt"/>
                <a:ea typeface="+mj-ea"/>
                <a:cs typeface="+mj-cs"/>
              </a:rPr>
              <a:t>2015</a:t>
            </a:r>
            <a:endParaRPr kumimoji="0" lang="fr-FR" sz="3300" b="0" i="0" u="none" strike="noStrike" kern="1200" cap="none" spc="0" normalizeH="0" baseline="0" noProof="0" dirty="0">
              <a:ln>
                <a:noFill/>
              </a:ln>
              <a:solidFill>
                <a:srgbClr val="002060"/>
              </a:solidFill>
              <a:effectLst/>
              <a:uLnTx/>
              <a:uFillTx/>
              <a:latin typeface="+mj-lt"/>
              <a:ea typeface="+mj-ea"/>
              <a:cs typeface="+mj-cs"/>
            </a:endParaRPr>
          </a:p>
        </p:txBody>
      </p:sp>
      <p:pic>
        <p:nvPicPr>
          <p:cNvPr id="3" name="Image 2" descr="GVRSF Logo PNG (white).png"/>
          <p:cNvPicPr>
            <a:picLocks noChangeAspect="1"/>
          </p:cNvPicPr>
          <p:nvPr/>
        </p:nvPicPr>
        <p:blipFill>
          <a:blip r:embed="rId2" cstate="print"/>
          <a:stretch>
            <a:fillRect/>
          </a:stretch>
        </p:blipFill>
        <p:spPr>
          <a:xfrm>
            <a:off x="228600" y="228600"/>
            <a:ext cx="3048000" cy="3048000"/>
          </a:xfrm>
          <a:prstGeom prst="rect">
            <a:avLst/>
          </a:prstGeom>
          <a:noFill/>
        </p:spPr>
      </p:pic>
      <p:sp>
        <p:nvSpPr>
          <p:cNvPr id="5" name="Titre 1"/>
          <p:cNvSpPr txBox="1">
            <a:spLocks/>
          </p:cNvSpPr>
          <p:nvPr/>
        </p:nvSpPr>
        <p:spPr>
          <a:xfrm>
            <a:off x="1905000" y="3810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6000" b="0" i="0" u="none" strike="noStrike" kern="1200" cap="none" spc="0" normalizeH="0" baseline="0" noProof="0" dirty="0" smtClean="0">
                <a:ln>
                  <a:noFill/>
                </a:ln>
                <a:solidFill>
                  <a:schemeClr val="bg2">
                    <a:lumMod val="75000"/>
                  </a:schemeClr>
                </a:solidFill>
                <a:effectLst/>
                <a:uLnTx/>
                <a:uFillTx/>
                <a:latin typeface="+mj-lt"/>
                <a:ea typeface="+mj-ea"/>
                <a:cs typeface="+mj-cs"/>
              </a:rPr>
              <a:t>THANK YOU!</a:t>
            </a:r>
            <a:endParaRPr kumimoji="0" lang="fr-FR" sz="6000" b="0" i="0" u="none" strike="noStrike" kern="1200" cap="none" spc="0" normalizeH="0" baseline="0" noProof="0" dirty="0">
              <a:ln>
                <a:noFill/>
              </a:ln>
              <a:solidFill>
                <a:schemeClr val="bg2">
                  <a:lumMod val="75000"/>
                </a:schemeClr>
              </a:solidFill>
              <a:effectLst/>
              <a:uLnTx/>
              <a:uFillTx/>
              <a:latin typeface="+mj-lt"/>
              <a:ea typeface="+mj-ea"/>
              <a:cs typeface="+mj-cs"/>
            </a:endParaRPr>
          </a:p>
        </p:txBody>
      </p:sp>
      <p:sp>
        <p:nvSpPr>
          <p:cNvPr id="6" name="ZoneTexte 5"/>
          <p:cNvSpPr txBox="1"/>
          <p:nvPr/>
        </p:nvSpPr>
        <p:spPr>
          <a:xfrm>
            <a:off x="3352800" y="2438400"/>
            <a:ext cx="5181600" cy="3231654"/>
          </a:xfrm>
          <a:prstGeom prst="rect">
            <a:avLst/>
          </a:prstGeom>
          <a:noFill/>
        </p:spPr>
        <p:txBody>
          <a:bodyPr wrap="square" rtlCol="0">
            <a:spAutoFit/>
          </a:bodyPr>
          <a:lstStyle/>
          <a:p>
            <a:r>
              <a:rPr lang="en-CA" sz="2400" dirty="0" smtClean="0">
                <a:hlinkClick r:id="rId3"/>
              </a:rPr>
              <a:t>http://www.gvrsf.ca</a:t>
            </a:r>
            <a:endParaRPr lang="en-CA" sz="2400" dirty="0" smtClean="0"/>
          </a:p>
          <a:p>
            <a:endParaRPr lang="en-CA" sz="2400" dirty="0" smtClean="0"/>
          </a:p>
          <a:p>
            <a:r>
              <a:rPr lang="fr-FR" sz="2400" dirty="0" smtClean="0">
                <a:hlinkClick r:id="rId4"/>
              </a:rPr>
              <a:t>http://www.sciencefairs.ca/</a:t>
            </a:r>
            <a:r>
              <a:rPr lang="fr-FR" sz="2400" dirty="0" smtClean="0"/>
              <a:t/>
            </a:r>
            <a:br>
              <a:rPr lang="fr-FR" sz="2400" dirty="0" smtClean="0"/>
            </a:br>
            <a:r>
              <a:rPr lang="fr-FR" sz="2400" dirty="0" smtClean="0"/>
              <a:t>(</a:t>
            </a:r>
            <a:r>
              <a:rPr lang="fr-FR" sz="2400" dirty="0" err="1" smtClean="0"/>
              <a:t>Mentorship</a:t>
            </a:r>
            <a:r>
              <a:rPr lang="fr-FR" sz="2400" dirty="0" smtClean="0"/>
              <a:t>, </a:t>
            </a:r>
            <a:r>
              <a:rPr lang="fr-FR" sz="2400" dirty="0" err="1" smtClean="0"/>
              <a:t>resources</a:t>
            </a:r>
            <a:r>
              <a:rPr lang="fr-FR" sz="2400" dirty="0" smtClean="0"/>
              <a:t>)</a:t>
            </a:r>
          </a:p>
          <a:p>
            <a:endParaRPr lang="en-CA" sz="2400" dirty="0" smtClean="0"/>
          </a:p>
          <a:p>
            <a:r>
              <a:rPr lang="en-CA" sz="2400" dirty="0" smtClean="0">
                <a:hlinkClick r:id="rId5"/>
              </a:rPr>
              <a:t>http://www.</a:t>
            </a:r>
            <a:r>
              <a:rPr lang="fr-FR" sz="2400" dirty="0" smtClean="0">
                <a:hlinkClick r:id="rId5"/>
              </a:rPr>
              <a:t>cwsf.youthscience.ca/</a:t>
            </a:r>
            <a:r>
              <a:rPr lang="fr-FR" sz="2400" dirty="0" smtClean="0"/>
              <a:t/>
            </a:r>
            <a:br>
              <a:rPr lang="fr-FR" sz="2400" dirty="0" smtClean="0"/>
            </a:br>
            <a:r>
              <a:rPr lang="fr-FR" sz="2400" dirty="0" smtClean="0"/>
              <a:t>(</a:t>
            </a:r>
            <a:r>
              <a:rPr lang="fr-FR" sz="2400" dirty="0" err="1" smtClean="0"/>
              <a:t>Resources</a:t>
            </a:r>
            <a:r>
              <a:rPr lang="fr-FR" sz="2400" dirty="0" smtClean="0"/>
              <a:t>)</a:t>
            </a:r>
          </a:p>
          <a:p>
            <a:endParaRPr lang="en-CA"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What are science fairs about?</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
        <p:nvSpPr>
          <p:cNvPr id="3" name="Espace réservé du contenu 2"/>
          <p:cNvSpPr>
            <a:spLocks noGrp="1"/>
          </p:cNvSpPr>
          <p:nvPr>
            <p:ph sz="quarter" idx="1"/>
          </p:nvPr>
        </p:nvSpPr>
        <p:spPr>
          <a:xfrm>
            <a:off x="381000" y="1676400"/>
            <a:ext cx="8503920" cy="4191000"/>
          </a:xfrm>
        </p:spPr>
        <p:txBody>
          <a:bodyPr>
            <a:normAutofit/>
          </a:bodyPr>
          <a:lstStyle/>
          <a:p>
            <a:pPr lvl="0"/>
            <a:r>
              <a:rPr lang="en-CA" dirty="0" smtClean="0"/>
              <a:t>Sharing your interest for a science project</a:t>
            </a:r>
          </a:p>
          <a:p>
            <a:pPr lvl="0"/>
            <a:r>
              <a:rPr lang="en-CA" dirty="0" smtClean="0"/>
              <a:t>Networking</a:t>
            </a:r>
            <a:endParaRPr lang="en-CA" dirty="0" smtClean="0"/>
          </a:p>
          <a:p>
            <a:pPr lvl="0"/>
            <a:r>
              <a:rPr lang="en-CA" dirty="0" smtClean="0"/>
              <a:t>Communication skills</a:t>
            </a:r>
          </a:p>
          <a:p>
            <a:pPr lvl="0"/>
            <a:r>
              <a:rPr lang="en-CA" dirty="0" smtClean="0"/>
              <a:t>Scientific method</a:t>
            </a:r>
          </a:p>
          <a:p>
            <a:pPr lvl="0"/>
            <a:r>
              <a:rPr lang="en-CA" dirty="0" smtClean="0"/>
              <a:t>... an amazing time</a:t>
            </a:r>
            <a:br>
              <a:rPr lang="en-CA" dirty="0" smtClean="0"/>
            </a:br>
            <a:r>
              <a:rPr lang="en-CA" dirty="0" smtClean="0"/>
              <a:t> and g</a:t>
            </a:r>
            <a:r>
              <a:rPr lang="en-CA" dirty="0" smtClean="0"/>
              <a:t>reat friendships!</a:t>
            </a:r>
            <a:endParaRPr lang="en-CA" dirty="0" smtClean="0"/>
          </a:p>
          <a:p>
            <a:pPr lvl="0"/>
            <a:endParaRPr lang="en-CA" dirty="0" smtClean="0"/>
          </a:p>
          <a:p>
            <a:pPr lvl="0"/>
            <a:endParaRPr lang="en-CA" dirty="0" smtClean="0"/>
          </a:p>
          <a:p>
            <a:pPr lvl="0"/>
            <a:endParaRPr lang="en-CA" dirty="0" smtClean="0"/>
          </a:p>
          <a:p>
            <a:pPr lvl="0"/>
            <a:endParaRPr lang="en-CA" dirty="0" smtClean="0"/>
          </a:p>
          <a:p>
            <a:pPr lvl="0"/>
            <a:endParaRPr lang="en-CA" dirty="0" smtClean="0"/>
          </a:p>
          <a:p>
            <a:pPr lvl="0"/>
            <a:endParaRPr lang="en-CA" dirty="0" smtClean="0"/>
          </a:p>
          <a:p>
            <a:pPr lvl="0"/>
            <a:endParaRPr lang="fr-FR" dirty="0" smtClean="0"/>
          </a:p>
          <a:p>
            <a:endParaRPr lang="fr-FR" dirty="0"/>
          </a:p>
        </p:txBody>
      </p:sp>
      <p:pic>
        <p:nvPicPr>
          <p:cNvPr id="7" name="Image 6" descr="1-misc18.jpg"/>
          <p:cNvPicPr>
            <a:picLocks noChangeAspect="1"/>
          </p:cNvPicPr>
          <p:nvPr/>
        </p:nvPicPr>
        <p:blipFill>
          <a:blip r:embed="rId3" cstate="print"/>
          <a:stretch>
            <a:fillRect/>
          </a:stretch>
        </p:blipFill>
        <p:spPr>
          <a:xfrm>
            <a:off x="4191000" y="2667000"/>
            <a:ext cx="4651612" cy="31165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Stages of science fairs</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
        <p:nvSpPr>
          <p:cNvPr id="3" name="Espace réservé du contenu 2"/>
          <p:cNvSpPr>
            <a:spLocks noGrp="1"/>
          </p:cNvSpPr>
          <p:nvPr>
            <p:ph sz="quarter" idx="1"/>
          </p:nvPr>
        </p:nvSpPr>
        <p:spPr>
          <a:xfrm>
            <a:off x="228600" y="1600200"/>
            <a:ext cx="8577072" cy="4572000"/>
          </a:xfrm>
        </p:spPr>
        <p:txBody>
          <a:bodyPr>
            <a:normAutofit/>
          </a:bodyPr>
          <a:lstStyle/>
          <a:p>
            <a:r>
              <a:rPr lang="en-CA" dirty="0" smtClean="0"/>
              <a:t>Classroom/School fairs</a:t>
            </a:r>
            <a:br>
              <a:rPr lang="en-CA" dirty="0" smtClean="0"/>
            </a:br>
            <a:endParaRPr lang="en-CA" dirty="0" smtClean="0"/>
          </a:p>
          <a:p>
            <a:r>
              <a:rPr lang="en-CA" dirty="0" smtClean="0"/>
              <a:t>Districts/Local fairs</a:t>
            </a:r>
            <a:br>
              <a:rPr lang="en-CA" dirty="0" smtClean="0"/>
            </a:br>
            <a:endParaRPr lang="en-CA" dirty="0" smtClean="0"/>
          </a:p>
          <a:p>
            <a:r>
              <a:rPr lang="en-CA" dirty="0" smtClean="0"/>
              <a:t>Regional fairs (GVRSF)</a:t>
            </a:r>
            <a:br>
              <a:rPr lang="en-CA" dirty="0" smtClean="0"/>
            </a:br>
            <a:endParaRPr lang="en-CA" dirty="0" smtClean="0"/>
          </a:p>
          <a:p>
            <a:r>
              <a:rPr lang="en-CA" dirty="0" smtClean="0"/>
              <a:t>National (Canada-Wide Science Fair)</a:t>
            </a:r>
          </a:p>
          <a:p>
            <a:pPr lvl="1"/>
            <a:r>
              <a:rPr lang="en-CA" dirty="0" smtClean="0"/>
              <a:t>Fredericton, NB– May 2014</a:t>
            </a:r>
            <a:br>
              <a:rPr lang="en-CA" dirty="0" smtClean="0"/>
            </a:br>
            <a:endParaRPr lang="en-CA" dirty="0" smtClean="0"/>
          </a:p>
          <a:p>
            <a:r>
              <a:rPr lang="en-CA" dirty="0" smtClean="0"/>
              <a:t>International fairs (Taiwan, Intel ISEF, ESI...) </a:t>
            </a:r>
            <a:endParaRPr lang="fr-FR" dirty="0" smtClean="0"/>
          </a:p>
          <a:p>
            <a:endParaRPr lang="fr-FR" dirty="0"/>
          </a:p>
        </p:txBody>
      </p:sp>
      <p:sp>
        <p:nvSpPr>
          <p:cNvPr id="9" name="Flèche vers le bas 8"/>
          <p:cNvSpPr/>
          <p:nvPr/>
        </p:nvSpPr>
        <p:spPr>
          <a:xfrm>
            <a:off x="1905000" y="2133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1905000" y="3048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1905000" y="3886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Greater Vancouver Regional Science Fair</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
        <p:nvSpPr>
          <p:cNvPr id="11" name="Espace réservé du contenu 2"/>
          <p:cNvSpPr>
            <a:spLocks noGrp="1"/>
          </p:cNvSpPr>
          <p:nvPr>
            <p:ph sz="quarter" idx="1"/>
          </p:nvPr>
        </p:nvSpPr>
        <p:spPr>
          <a:xfrm>
            <a:off x="304800" y="1524000"/>
            <a:ext cx="8503920" cy="4191000"/>
          </a:xfrm>
        </p:spPr>
        <p:txBody>
          <a:bodyPr>
            <a:normAutofit/>
          </a:bodyPr>
          <a:lstStyle/>
          <a:p>
            <a:pPr lvl="0"/>
            <a:r>
              <a:rPr lang="en-CA" dirty="0" smtClean="0"/>
              <a:t>April 9-11</a:t>
            </a:r>
            <a:r>
              <a:rPr lang="en-CA" baseline="30000" dirty="0" smtClean="0"/>
              <a:t>th</a:t>
            </a:r>
            <a:r>
              <a:rPr lang="en-CA" dirty="0" smtClean="0"/>
              <a:t>, 2015</a:t>
            </a:r>
          </a:p>
          <a:p>
            <a:pPr lvl="0"/>
            <a:r>
              <a:rPr lang="en-CA" dirty="0" smtClean="0"/>
              <a:t>University of British </a:t>
            </a:r>
            <a:br>
              <a:rPr lang="en-CA" dirty="0" smtClean="0"/>
            </a:br>
            <a:r>
              <a:rPr lang="en-CA" dirty="0" smtClean="0"/>
              <a:t>Columbia</a:t>
            </a:r>
            <a:endParaRPr lang="en-CA" dirty="0" smtClean="0"/>
          </a:p>
          <a:p>
            <a:pPr lvl="0"/>
            <a:r>
              <a:rPr lang="en-CA" dirty="0" smtClean="0"/>
              <a:t>Grade 7 to 12</a:t>
            </a:r>
          </a:p>
          <a:p>
            <a:pPr lvl="0"/>
            <a:r>
              <a:rPr lang="en-CA" dirty="0" smtClean="0"/>
              <a:t>Up to 250 projects!</a:t>
            </a:r>
          </a:p>
          <a:p>
            <a:pPr lvl="0">
              <a:buNone/>
            </a:pPr>
            <a:r>
              <a:rPr lang="en-CA" dirty="0" smtClean="0"/>
              <a:t> </a:t>
            </a:r>
          </a:p>
          <a:p>
            <a:pPr lvl="0"/>
            <a:endParaRPr lang="en-CA" dirty="0" smtClean="0"/>
          </a:p>
          <a:p>
            <a:pPr lvl="0"/>
            <a:endParaRPr lang="en-CA" dirty="0" smtClean="0"/>
          </a:p>
          <a:p>
            <a:pPr lvl="0"/>
            <a:endParaRPr lang="en-CA" dirty="0" smtClean="0"/>
          </a:p>
          <a:p>
            <a:pPr lvl="0">
              <a:buNone/>
            </a:pPr>
            <a:endParaRPr lang="en-CA" dirty="0" smtClean="0"/>
          </a:p>
          <a:p>
            <a:pPr lvl="0"/>
            <a:endParaRPr lang="fr-FR" dirty="0" smtClean="0"/>
          </a:p>
          <a:p>
            <a:endParaRPr lang="fr-FR" dirty="0"/>
          </a:p>
        </p:txBody>
      </p:sp>
      <p:pic>
        <p:nvPicPr>
          <p:cNvPr id="28674" name="Picture 2" descr="Floor 2012"/>
          <p:cNvPicPr>
            <a:picLocks noChangeAspect="1" noChangeArrowheads="1"/>
          </p:cNvPicPr>
          <p:nvPr/>
        </p:nvPicPr>
        <p:blipFill>
          <a:blip r:embed="rId3" cstate="print"/>
          <a:srcRect/>
          <a:stretch>
            <a:fillRect/>
          </a:stretch>
        </p:blipFill>
        <p:spPr bwMode="auto">
          <a:xfrm>
            <a:off x="4800600" y="4191000"/>
            <a:ext cx="3943976" cy="2285999"/>
          </a:xfrm>
          <a:prstGeom prst="rect">
            <a:avLst/>
          </a:prstGeom>
          <a:ln>
            <a:noFill/>
          </a:ln>
          <a:effectLst>
            <a:softEdge rad="112500"/>
          </a:effectLst>
        </p:spPr>
      </p:pic>
      <p:pic>
        <p:nvPicPr>
          <p:cNvPr id="28676" name="Picture 4" descr="GVRSF 2014 CWSF-DSC 0333"/>
          <p:cNvPicPr>
            <a:picLocks noChangeAspect="1" noChangeArrowheads="1"/>
          </p:cNvPicPr>
          <p:nvPr/>
        </p:nvPicPr>
        <p:blipFill>
          <a:blip r:embed="rId4" cstate="print"/>
          <a:srcRect t="20075"/>
          <a:stretch>
            <a:fillRect/>
          </a:stretch>
        </p:blipFill>
        <p:spPr bwMode="auto">
          <a:xfrm>
            <a:off x="304800" y="4191000"/>
            <a:ext cx="4419600" cy="2346071"/>
          </a:xfrm>
          <a:prstGeom prst="rect">
            <a:avLst/>
          </a:prstGeom>
          <a:ln>
            <a:noFill/>
          </a:ln>
          <a:effectLst>
            <a:softEdge rad="112500"/>
          </a:effectLst>
        </p:spPr>
      </p:pic>
      <p:pic>
        <p:nvPicPr>
          <p:cNvPr id="28678" name="Picture 6" descr="lre-6423 - judging"/>
          <p:cNvPicPr>
            <a:picLocks noChangeAspect="1" noChangeArrowheads="1"/>
          </p:cNvPicPr>
          <p:nvPr/>
        </p:nvPicPr>
        <p:blipFill>
          <a:blip r:embed="rId5" cstate="print"/>
          <a:srcRect r="8772"/>
          <a:stretch>
            <a:fillRect/>
          </a:stretch>
        </p:blipFill>
        <p:spPr bwMode="auto">
          <a:xfrm>
            <a:off x="4800600" y="1600200"/>
            <a:ext cx="3962400" cy="25843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Canada-Wide Science Fair </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1026" name="Picture 2" descr="C:\Users\AMS\Pictures\2014\CWSF2014\Day 2\DSC03603.JPG"/>
          <p:cNvPicPr>
            <a:picLocks noChangeAspect="1" noChangeArrowheads="1"/>
          </p:cNvPicPr>
          <p:nvPr/>
        </p:nvPicPr>
        <p:blipFill>
          <a:blip r:embed="rId3" cstate="print"/>
          <a:srcRect/>
          <a:stretch>
            <a:fillRect/>
          </a:stretch>
        </p:blipFill>
        <p:spPr bwMode="auto">
          <a:xfrm>
            <a:off x="4038600" y="2971800"/>
            <a:ext cx="4825365" cy="3619501"/>
          </a:xfrm>
          <a:prstGeom prst="rect">
            <a:avLst/>
          </a:prstGeom>
          <a:ln>
            <a:noFill/>
          </a:ln>
          <a:effectLst>
            <a:softEdge rad="112500"/>
          </a:effectLst>
        </p:spPr>
      </p:pic>
      <p:pic>
        <p:nvPicPr>
          <p:cNvPr id="1028" name="Picture 4" descr="C:\Users\AMS\Pictures\2013\CWSF2013\CWSF 2013 Day 2\LRE-13447.jpg"/>
          <p:cNvPicPr>
            <a:picLocks noChangeAspect="1" noChangeArrowheads="1"/>
          </p:cNvPicPr>
          <p:nvPr/>
        </p:nvPicPr>
        <p:blipFill>
          <a:blip r:embed="rId4" cstate="print"/>
          <a:srcRect/>
          <a:stretch>
            <a:fillRect/>
          </a:stretch>
        </p:blipFill>
        <p:spPr bwMode="auto">
          <a:xfrm>
            <a:off x="4572000" y="1447800"/>
            <a:ext cx="4381224" cy="2920688"/>
          </a:xfrm>
          <a:prstGeom prst="rect">
            <a:avLst/>
          </a:prstGeom>
          <a:ln>
            <a:noFill/>
          </a:ln>
          <a:effectLst>
            <a:softEdge rad="112500"/>
          </a:effectLst>
        </p:spPr>
      </p:pic>
      <p:sp>
        <p:nvSpPr>
          <p:cNvPr id="11" name="Espace réservé du contenu 2"/>
          <p:cNvSpPr>
            <a:spLocks noGrp="1"/>
          </p:cNvSpPr>
          <p:nvPr>
            <p:ph sz="quarter" idx="1"/>
          </p:nvPr>
        </p:nvSpPr>
        <p:spPr>
          <a:xfrm>
            <a:off x="304800" y="1524000"/>
            <a:ext cx="8503920" cy="4191000"/>
          </a:xfrm>
        </p:spPr>
        <p:txBody>
          <a:bodyPr>
            <a:normAutofit/>
          </a:bodyPr>
          <a:lstStyle/>
          <a:p>
            <a:pPr lvl="0"/>
            <a:r>
              <a:rPr lang="en-CA" dirty="0" smtClean="0"/>
              <a:t>May 10-16</a:t>
            </a:r>
            <a:r>
              <a:rPr lang="en-CA" baseline="30000" dirty="0" smtClean="0"/>
              <a:t>th</a:t>
            </a:r>
            <a:r>
              <a:rPr lang="en-CA" dirty="0" smtClean="0"/>
              <a:t>, 2015</a:t>
            </a:r>
          </a:p>
          <a:p>
            <a:pPr lvl="0"/>
            <a:r>
              <a:rPr lang="en-CA" dirty="0" smtClean="0"/>
              <a:t>Fredericton, NB</a:t>
            </a:r>
            <a:endParaRPr lang="en-CA" dirty="0" smtClean="0"/>
          </a:p>
          <a:p>
            <a:pPr lvl="0"/>
            <a:r>
              <a:rPr lang="en-CA" dirty="0" smtClean="0"/>
              <a:t>18 finalists from GVRSF</a:t>
            </a:r>
          </a:p>
          <a:p>
            <a:pPr lvl="0"/>
            <a:endParaRPr lang="en-CA" dirty="0" smtClean="0"/>
          </a:p>
          <a:p>
            <a:pPr lvl="0"/>
            <a:endParaRPr lang="en-CA" dirty="0" smtClean="0"/>
          </a:p>
          <a:p>
            <a:pPr lvl="0"/>
            <a:endParaRPr lang="en-CA" dirty="0" smtClean="0"/>
          </a:p>
          <a:p>
            <a:pPr lvl="0">
              <a:buNone/>
            </a:pPr>
            <a:endParaRPr lang="en-CA" dirty="0" smtClean="0"/>
          </a:p>
          <a:p>
            <a:pPr lvl="0"/>
            <a:endParaRPr lang="fr-FR" dirty="0" smtClean="0"/>
          </a:p>
          <a:p>
            <a:endParaRPr lang="fr-FR" dirty="0"/>
          </a:p>
        </p:txBody>
      </p:sp>
      <p:pic>
        <p:nvPicPr>
          <p:cNvPr id="7" name="Picture 5" descr="C:\Users\AMS\Pictures\2014\CWSF2014\Day 5\LRE-5216-2.jpg"/>
          <p:cNvPicPr>
            <a:picLocks noChangeAspect="1" noChangeArrowheads="1"/>
          </p:cNvPicPr>
          <p:nvPr/>
        </p:nvPicPr>
        <p:blipFill>
          <a:blip r:embed="rId5" cstate="print"/>
          <a:srcRect l="4321" t="14815" b="12963"/>
          <a:stretch>
            <a:fillRect/>
          </a:stretch>
        </p:blipFill>
        <p:spPr bwMode="auto">
          <a:xfrm>
            <a:off x="304800" y="3276600"/>
            <a:ext cx="5021385" cy="25268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International Science Fair - </a:t>
            </a:r>
            <a:r>
              <a:rPr lang="en-CA" dirty="0" smtClean="0"/>
              <a:t>Taiwan</a:t>
            </a:r>
            <a:endParaRPr lang="fr-FR" dirty="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2050" name="Picture 2"/>
          <p:cNvPicPr>
            <a:picLocks noChangeAspect="1" noChangeArrowheads="1"/>
          </p:cNvPicPr>
          <p:nvPr/>
        </p:nvPicPr>
        <p:blipFill>
          <a:blip r:embed="rId3" cstate="print"/>
          <a:srcRect l="52709" t="37500" r="16252" b="22917"/>
          <a:stretch>
            <a:fillRect/>
          </a:stretch>
        </p:blipFill>
        <p:spPr bwMode="auto">
          <a:xfrm>
            <a:off x="4800600" y="1676400"/>
            <a:ext cx="4038600" cy="2895600"/>
          </a:xfrm>
          <a:prstGeom prst="rect">
            <a:avLst/>
          </a:prstGeom>
          <a:ln>
            <a:noFill/>
          </a:ln>
          <a:effectLst>
            <a:softEdge rad="112500"/>
          </a:effectLst>
        </p:spPr>
      </p:pic>
      <p:sp>
        <p:nvSpPr>
          <p:cNvPr id="10" name="Espace réservé du contenu 2"/>
          <p:cNvSpPr>
            <a:spLocks noGrp="1"/>
          </p:cNvSpPr>
          <p:nvPr>
            <p:ph sz="quarter" idx="1"/>
          </p:nvPr>
        </p:nvSpPr>
        <p:spPr>
          <a:xfrm>
            <a:off x="304800" y="1600200"/>
            <a:ext cx="8503920" cy="4191000"/>
          </a:xfrm>
        </p:spPr>
        <p:txBody>
          <a:bodyPr>
            <a:normAutofit/>
          </a:bodyPr>
          <a:lstStyle/>
          <a:p>
            <a:pPr lvl="0"/>
            <a:r>
              <a:rPr lang="en-CA" dirty="0" smtClean="0"/>
              <a:t>February 4-10</a:t>
            </a:r>
            <a:r>
              <a:rPr lang="en-CA" baseline="30000" dirty="0" smtClean="0"/>
              <a:t>th</a:t>
            </a:r>
            <a:r>
              <a:rPr lang="en-CA" dirty="0" smtClean="0"/>
              <a:t>, 2015</a:t>
            </a:r>
          </a:p>
          <a:p>
            <a:pPr lvl="0"/>
            <a:r>
              <a:rPr lang="en-CA" dirty="0" smtClean="0"/>
              <a:t>Taipei, Taiwan</a:t>
            </a:r>
            <a:endParaRPr lang="en-CA" dirty="0" smtClean="0"/>
          </a:p>
          <a:p>
            <a:pPr lvl="0"/>
            <a:r>
              <a:rPr lang="en-CA" dirty="0" smtClean="0"/>
              <a:t>2 finalists from Canada/BC</a:t>
            </a:r>
          </a:p>
          <a:p>
            <a:pPr lvl="0"/>
            <a:endParaRPr lang="en-CA" dirty="0" smtClean="0"/>
          </a:p>
          <a:p>
            <a:pPr lvl="0"/>
            <a:endParaRPr lang="en-CA" dirty="0" smtClean="0"/>
          </a:p>
          <a:p>
            <a:pPr lvl="0"/>
            <a:endParaRPr lang="en-CA" dirty="0" smtClean="0"/>
          </a:p>
          <a:p>
            <a:pPr lvl="0">
              <a:buNone/>
            </a:pPr>
            <a:endParaRPr lang="en-CA" dirty="0" smtClean="0"/>
          </a:p>
          <a:p>
            <a:pPr lvl="0"/>
            <a:endParaRPr lang="fr-FR" dirty="0" smtClean="0"/>
          </a:p>
          <a:p>
            <a:endParaRPr lang="fr-FR" dirty="0"/>
          </a:p>
        </p:txBody>
      </p:sp>
      <p:pic>
        <p:nvPicPr>
          <p:cNvPr id="2052" name="Picture 4" descr="http://tumblehomelearning.com/wp-content/uploads/2013/04/DSC04481.jpg"/>
          <p:cNvPicPr>
            <a:picLocks noChangeAspect="1" noChangeArrowheads="1"/>
          </p:cNvPicPr>
          <p:nvPr/>
        </p:nvPicPr>
        <p:blipFill>
          <a:blip r:embed="rId4" cstate="print"/>
          <a:srcRect/>
          <a:stretch>
            <a:fillRect/>
          </a:stretch>
        </p:blipFill>
        <p:spPr bwMode="auto">
          <a:xfrm>
            <a:off x="457200" y="3276600"/>
            <a:ext cx="4343400" cy="3257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normAutofit/>
          </a:bodyPr>
          <a:lstStyle/>
          <a:p>
            <a:r>
              <a:rPr lang="en-CA" dirty="0" smtClean="0"/>
              <a:t>Types </a:t>
            </a:r>
            <a:r>
              <a:rPr lang="en-CA" dirty="0" smtClean="0"/>
              <a:t>of science projects</a:t>
            </a:r>
            <a:endParaRPr lang="fr-FR" dirty="0"/>
          </a:p>
        </p:txBody>
      </p:sp>
      <p:sp>
        <p:nvSpPr>
          <p:cNvPr id="3" name="Espace réservé du contenu 2"/>
          <p:cNvSpPr>
            <a:spLocks noGrp="1"/>
          </p:cNvSpPr>
          <p:nvPr>
            <p:ph sz="quarter" idx="1"/>
          </p:nvPr>
        </p:nvSpPr>
        <p:spPr>
          <a:xfrm>
            <a:off x="301752" y="1752600"/>
            <a:ext cx="8503920" cy="4572000"/>
          </a:xfrm>
        </p:spPr>
        <p:txBody>
          <a:bodyPr>
            <a:noAutofit/>
          </a:bodyPr>
          <a:lstStyle/>
          <a:p>
            <a:r>
              <a:rPr lang="en-US" sz="2100" b="1" dirty="0" smtClean="0"/>
              <a:t>Experiment</a:t>
            </a:r>
            <a:r>
              <a:rPr lang="en-US" sz="2100" dirty="0" smtClean="0"/>
              <a:t>: </a:t>
            </a:r>
            <a:r>
              <a:rPr lang="en-CA" sz="2100" dirty="0" smtClean="0"/>
              <a:t>Undertake an investigation to test a scientific hypothesis by the experimental method. At least one independent variable is manipulated; </a:t>
            </a:r>
            <a:r>
              <a:rPr lang="fr-FR" sz="2100" dirty="0" err="1" smtClean="0"/>
              <a:t>other</a:t>
            </a:r>
            <a:r>
              <a:rPr lang="fr-FR" sz="2100" dirty="0" smtClean="0"/>
              <a:t> variables are </a:t>
            </a:r>
            <a:r>
              <a:rPr lang="fr-FR" sz="2100" dirty="0" err="1" smtClean="0"/>
              <a:t>controlled</a:t>
            </a:r>
            <a:r>
              <a:rPr lang="fr-FR" sz="2100" dirty="0" smtClean="0"/>
              <a:t>.</a:t>
            </a:r>
          </a:p>
          <a:p>
            <a:endParaRPr lang="fr-FR" sz="2100" dirty="0" smtClean="0"/>
          </a:p>
          <a:p>
            <a:r>
              <a:rPr lang="en-US" sz="2100" b="1" dirty="0" smtClean="0"/>
              <a:t>Innovation</a:t>
            </a:r>
            <a:r>
              <a:rPr lang="en-US" sz="2100" dirty="0" smtClean="0"/>
              <a:t>: </a:t>
            </a:r>
            <a:r>
              <a:rPr lang="en-CA" sz="2100" dirty="0" smtClean="0"/>
              <a:t>Develop and evaluate new devices, models, </a:t>
            </a:r>
            <a:r>
              <a:rPr lang="fr-FR" sz="2100" dirty="0" err="1" smtClean="0"/>
              <a:t>theorems</a:t>
            </a:r>
            <a:r>
              <a:rPr lang="fr-FR" sz="2100" dirty="0" smtClean="0"/>
              <a:t>, </a:t>
            </a:r>
            <a:r>
              <a:rPr lang="fr-FR" sz="2100" dirty="0" err="1" smtClean="0"/>
              <a:t>physical</a:t>
            </a:r>
            <a:r>
              <a:rPr lang="fr-FR" sz="2100" dirty="0" smtClean="0"/>
              <a:t> </a:t>
            </a:r>
            <a:r>
              <a:rPr lang="fr-FR" sz="2100" dirty="0" err="1" smtClean="0"/>
              <a:t>theories</a:t>
            </a:r>
            <a:r>
              <a:rPr lang="fr-FR" sz="2100" dirty="0" smtClean="0"/>
              <a:t>, techniques, or </a:t>
            </a:r>
            <a:r>
              <a:rPr lang="fr-FR" sz="2100" dirty="0" err="1" smtClean="0"/>
              <a:t>methods</a:t>
            </a:r>
            <a:r>
              <a:rPr lang="fr-FR" sz="2100" dirty="0" smtClean="0"/>
              <a:t> in </a:t>
            </a:r>
            <a:r>
              <a:rPr lang="fr-FR" sz="2100" dirty="0" err="1" smtClean="0"/>
              <a:t>technology</a:t>
            </a:r>
            <a:r>
              <a:rPr lang="fr-FR" sz="2100" dirty="0" smtClean="0"/>
              <a:t>, engineering, </a:t>
            </a:r>
            <a:r>
              <a:rPr lang="fr-FR" sz="2100" dirty="0" err="1" smtClean="0"/>
              <a:t>computing</a:t>
            </a:r>
            <a:r>
              <a:rPr lang="fr-FR" sz="2100" dirty="0" smtClean="0"/>
              <a:t>, </a:t>
            </a:r>
            <a:r>
              <a:rPr lang="fr-FR" sz="2100" dirty="0" err="1" smtClean="0"/>
              <a:t>natural</a:t>
            </a:r>
            <a:r>
              <a:rPr lang="fr-FR" sz="2100" dirty="0" smtClean="0"/>
              <a:t> science, or social science.</a:t>
            </a:r>
          </a:p>
          <a:p>
            <a:pPr>
              <a:buNone/>
            </a:pPr>
            <a:r>
              <a:rPr lang="en-US" sz="2100" dirty="0" smtClean="0"/>
              <a:t> </a:t>
            </a:r>
            <a:endParaRPr lang="fr-FR" sz="2100" dirty="0" smtClean="0"/>
          </a:p>
          <a:p>
            <a:r>
              <a:rPr lang="en-US" sz="2100" b="1" dirty="0" smtClean="0"/>
              <a:t>Study</a:t>
            </a:r>
            <a:r>
              <a:rPr lang="en-US" sz="2100" dirty="0" smtClean="0"/>
              <a:t>: </a:t>
            </a:r>
            <a:r>
              <a:rPr lang="en-CA" sz="2100" dirty="0" smtClean="0"/>
              <a:t>Analysis of, and possibly collections of, data using accepted methodologies from the natural, social, biological, or health sciences. Includes studies involving human subjects, biology field studies, data mining, observation and pattern recognition in physical and/or </a:t>
            </a:r>
            <a:r>
              <a:rPr lang="en-CA" sz="2100" dirty="0" err="1" smtClean="0"/>
              <a:t>sociobehavioural</a:t>
            </a:r>
            <a:r>
              <a:rPr lang="en-CA" sz="2100" dirty="0" smtClean="0"/>
              <a:t> </a:t>
            </a:r>
            <a:r>
              <a:rPr lang="fr-FR" sz="2100" dirty="0" smtClean="0"/>
              <a:t>data.</a:t>
            </a:r>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Types of science projects - Experiment</a:t>
            </a:r>
            <a:endParaRPr lang="fr-FR" dirty="0"/>
          </a:p>
        </p:txBody>
      </p:sp>
      <p:sp>
        <p:nvSpPr>
          <p:cNvPr id="3" name="Espace réservé du contenu 2"/>
          <p:cNvSpPr>
            <a:spLocks noGrp="1"/>
          </p:cNvSpPr>
          <p:nvPr>
            <p:ph sz="quarter" idx="1"/>
          </p:nvPr>
        </p:nvSpPr>
        <p:spPr>
          <a:xfrm>
            <a:off x="301752" y="1752600"/>
            <a:ext cx="4498848" cy="4572000"/>
          </a:xfrm>
        </p:spPr>
        <p:txBody>
          <a:bodyPr>
            <a:noAutofit/>
          </a:bodyPr>
          <a:lstStyle/>
          <a:p>
            <a:r>
              <a:rPr lang="en-CA" sz="2400" b="1" dirty="0" smtClean="0"/>
              <a:t>Antimicrobial Properties in Evergreen Tree Leaves</a:t>
            </a:r>
          </a:p>
          <a:p>
            <a:pPr>
              <a:buNone/>
            </a:pPr>
            <a:r>
              <a:rPr lang="en-CA" sz="1800" dirty="0" smtClean="0"/>
              <a:t/>
            </a:r>
            <a:br>
              <a:rPr lang="en-CA" sz="1800" dirty="0" smtClean="0"/>
            </a:br>
            <a:r>
              <a:rPr lang="en-CA" sz="1800" dirty="0" smtClean="0"/>
              <a:t>Trees are used mostly for their wood, but do they have medical properties? Inspired by Canadian indigenous people, this experiment was constructed to investigate if evergreen tree leaves have antimicrobial properties that can inhibit the growth of bacteria. This project leads to creating new, natural antibiotics that can kill bacteria, treat diseases as well as infections.</a:t>
            </a:r>
            <a:endParaRPr lang="fr-FR" sz="1800" dirty="0" smtClean="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5122" name="Picture 2" descr="https://secure.youthscience.ca/virtualcwsf/viewphoto.php?width=200&amp;id=3997"/>
          <p:cNvPicPr>
            <a:picLocks noChangeAspect="1" noChangeArrowheads="1"/>
          </p:cNvPicPr>
          <p:nvPr/>
        </p:nvPicPr>
        <p:blipFill>
          <a:blip r:embed="rId3" cstate="print"/>
          <a:srcRect/>
          <a:stretch>
            <a:fillRect/>
          </a:stretch>
        </p:blipFill>
        <p:spPr bwMode="auto">
          <a:xfrm>
            <a:off x="5410200" y="1752600"/>
            <a:ext cx="2743200" cy="4114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Types of science projects - Innovation</a:t>
            </a:r>
            <a:endParaRPr lang="fr-FR" dirty="0"/>
          </a:p>
        </p:txBody>
      </p:sp>
      <p:sp>
        <p:nvSpPr>
          <p:cNvPr id="3" name="Espace réservé du contenu 2"/>
          <p:cNvSpPr>
            <a:spLocks noGrp="1"/>
          </p:cNvSpPr>
          <p:nvPr>
            <p:ph sz="quarter" idx="1"/>
          </p:nvPr>
        </p:nvSpPr>
        <p:spPr>
          <a:xfrm>
            <a:off x="301752" y="1752600"/>
            <a:ext cx="4727448" cy="4572000"/>
          </a:xfrm>
        </p:spPr>
        <p:txBody>
          <a:bodyPr>
            <a:noAutofit/>
          </a:bodyPr>
          <a:lstStyle/>
          <a:p>
            <a:r>
              <a:rPr lang="en-CA" sz="2400" b="1" dirty="0" smtClean="0"/>
              <a:t>S.A.F.E.</a:t>
            </a:r>
            <a:br>
              <a:rPr lang="en-CA" sz="2400" b="1" dirty="0" smtClean="0"/>
            </a:br>
            <a:r>
              <a:rPr lang="en-CA" sz="2400" dirty="0" smtClean="0"/>
              <a:t/>
            </a:r>
            <a:br>
              <a:rPr lang="en-CA" sz="2400" dirty="0" smtClean="0"/>
            </a:br>
            <a:r>
              <a:rPr lang="en-CA" sz="1800" dirty="0" smtClean="0"/>
              <a:t>The purpose of the project was to create a program using an app called </a:t>
            </a:r>
            <a:r>
              <a:rPr lang="en-CA" sz="1800" dirty="0" err="1" smtClean="0"/>
              <a:t>Tasker</a:t>
            </a:r>
            <a:r>
              <a:rPr lang="en-CA" sz="1800" dirty="0" smtClean="0"/>
              <a:t> that could lock down dangerous and distracting interactions on a cell phone, while still providing necessary communications when a vehicle is in motion. When tested, the program that was created was successful in locking down the screen, therefore minimizing the dangerous and distracting interactions.</a:t>
            </a:r>
            <a:endParaRPr lang="fr-FR" sz="1800" dirty="0" smtClean="0"/>
          </a:p>
        </p:txBody>
      </p:sp>
      <p:pic>
        <p:nvPicPr>
          <p:cNvPr id="4" name="Image 3" descr="GVRSF Logo PNG (white).png"/>
          <p:cNvPicPr>
            <a:picLocks noChangeAspect="1"/>
          </p:cNvPicPr>
          <p:nvPr/>
        </p:nvPicPr>
        <p:blipFill>
          <a:blip r:embed="rId2" cstate="print"/>
          <a:stretch>
            <a:fillRect/>
          </a:stretch>
        </p:blipFill>
        <p:spPr>
          <a:xfrm>
            <a:off x="4191000" y="990600"/>
            <a:ext cx="762000" cy="762000"/>
          </a:xfrm>
          <a:prstGeom prst="rect">
            <a:avLst/>
          </a:prstGeom>
          <a:noFill/>
        </p:spPr>
      </p:pic>
      <p:pic>
        <p:nvPicPr>
          <p:cNvPr id="2050" name="Picture 2" descr="https://secure.youthscience.ca/virtualcwsf/viewphoto.php?width=200&amp;id=3948"/>
          <p:cNvPicPr>
            <a:picLocks noChangeAspect="1" noChangeArrowheads="1"/>
          </p:cNvPicPr>
          <p:nvPr/>
        </p:nvPicPr>
        <p:blipFill>
          <a:blip r:embed="rId3" cstate="print"/>
          <a:srcRect/>
          <a:stretch>
            <a:fillRect/>
          </a:stretch>
        </p:blipFill>
        <p:spPr bwMode="auto">
          <a:xfrm>
            <a:off x="5486400" y="1828800"/>
            <a:ext cx="2667000" cy="40005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278</TotalTime>
  <Words>345</Words>
  <Application>Microsoft Office PowerPoint</Application>
  <PresentationFormat>Affichage à l'écran (4:3)</PresentationFormat>
  <Paragraphs>100</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Civil</vt:lpstr>
      <vt:lpstr>Greater Vancouver Regional Science Fair</vt:lpstr>
      <vt:lpstr>What are science fairs about?</vt:lpstr>
      <vt:lpstr>Stages of science fairs</vt:lpstr>
      <vt:lpstr>Greater Vancouver Regional Science Fair</vt:lpstr>
      <vt:lpstr>Canada-Wide Science Fair </vt:lpstr>
      <vt:lpstr>International Science Fair - Taiwan</vt:lpstr>
      <vt:lpstr>Types of science projects</vt:lpstr>
      <vt:lpstr>Types of science projects - Experiment</vt:lpstr>
      <vt:lpstr>Types of science projects - Innovation</vt:lpstr>
      <vt:lpstr>Types of science projects - Study</vt:lpstr>
      <vt:lpstr>Judging criteria</vt:lpstr>
      <vt:lpstr>Judging process and awards</vt:lpstr>
      <vt:lpstr>Judging process and awards</vt:lpstr>
      <vt:lpstr>Tips : how to get started?</vt:lpstr>
      <vt:lpstr>Want to live the science fair experience?</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Vancouver Regional Science Fair 2014</dc:title>
  <dc:creator>AMS</dc:creator>
  <cp:lastModifiedBy>AMS</cp:lastModifiedBy>
  <cp:revision>42</cp:revision>
  <dcterms:created xsi:type="dcterms:W3CDTF">2014-03-30T22:01:09Z</dcterms:created>
  <dcterms:modified xsi:type="dcterms:W3CDTF">2014-12-10T02:51:38Z</dcterms:modified>
</cp:coreProperties>
</file>